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75" r:id="rId11"/>
    <p:sldMasterId id="2147484411" r:id="rId12"/>
    <p:sldMasterId id="2147484423" r:id="rId13"/>
  </p:sldMasterIdLst>
  <p:notesMasterIdLst>
    <p:notesMasterId r:id="rId28"/>
  </p:notesMasterIdLst>
  <p:handoutMasterIdLst>
    <p:handoutMasterId r:id="rId29"/>
  </p:handoutMasterIdLst>
  <p:sldIdLst>
    <p:sldId id="283" r:id="rId14"/>
    <p:sldId id="336" r:id="rId15"/>
    <p:sldId id="355" r:id="rId16"/>
    <p:sldId id="357" r:id="rId17"/>
    <p:sldId id="356" r:id="rId18"/>
    <p:sldId id="367" r:id="rId19"/>
    <p:sldId id="359" r:id="rId20"/>
    <p:sldId id="360" r:id="rId21"/>
    <p:sldId id="361" r:id="rId22"/>
    <p:sldId id="362" r:id="rId23"/>
    <p:sldId id="363" r:id="rId24"/>
    <p:sldId id="364" r:id="rId25"/>
    <p:sldId id="339" r:id="rId26"/>
    <p:sldId id="284" r:id="rId2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92610"/>
  </p:normalViewPr>
  <p:slideViewPr>
    <p:cSldViewPr>
      <p:cViewPr varScale="1">
        <p:scale>
          <a:sx n="87" d="100"/>
          <a:sy n="87" d="100"/>
        </p:scale>
        <p:origin x="232" y="72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3/18/18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3/18/18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76205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3776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7E8EB7-24A6-C04F-BB85-4B2C96272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491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DA376-00D2-3649-8A0C-E5B2F249D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779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65C21B-D13A-BC40-8F06-2C5292D17B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4529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1D065-DB86-8A47-94B2-C41B18A34F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6042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C1C20F9-EFF8-D041-89F2-A5BF266CB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28070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EEA385C-4037-8043-8AFF-4BF356BD99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484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E73F159-5812-8C46-B098-98E9B63F3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351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130EE-C8E5-DE48-B3C9-3191B3620B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677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6EE60B-3049-F54F-9C97-BA8C2F82C9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7664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DF1CA7-CA3C-1A49-920C-7194CF691B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4793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2"/>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2"/>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896CE7-AACA-E540-A436-87669B3686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770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8434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6079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3549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3414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2982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126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5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19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37279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8433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7115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6611113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406504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20591708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6227000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2345446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11721385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290427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26176289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4455882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22676555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330087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3/18/18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3/18/18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3/18/18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3/18/18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3/18/18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3/18/18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3/18/18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3/18/18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3/18/18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3/18/18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3/18/18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7"/>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7"/>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F771AE-8F94-4F46-AFA6-FBBDC96160D0}"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4526247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fontAlgn="base">
              <a:spcBef>
                <a:spcPct val="0"/>
              </a:spcBef>
              <a:spcAft>
                <a:spcPct val="0"/>
              </a:spcAft>
              <a:defRPr/>
            </a:pPr>
            <a:fld id="{2364CAAA-148C-3345-BD91-934311BDE1AB}" type="slidenum">
              <a:rPr lang="en-US">
                <a:solidFill>
                  <a:srgbClr val="000000"/>
                </a:solidFill>
                <a:ea typeface="ＭＳ Ｐゴシック" charset="0"/>
              </a:rPr>
              <a:pPr fontAlgn="base">
                <a:spcBef>
                  <a:spcPct val="0"/>
                </a:spcBef>
                <a:spcAft>
                  <a:spcPct val="0"/>
                </a:spcAft>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292045133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883635527"/>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3/18/18</a:t>
            </a:fld>
            <a:endParaRPr lang="en-US"/>
          </a:p>
        </p:txBody>
      </p:sp>
      <p:sp>
        <p:nvSpPr>
          <p:cNvPr id="5" name="Footer Placeholder 4"/>
          <p:cNvSpPr>
            <a:spLocks noGrp="1"/>
          </p:cNvSpPr>
          <p:nvPr>
            <p:ph type="ftr" sz="quarter" idx="3"/>
          </p:nvPr>
        </p:nvSpPr>
        <p:spPr>
          <a:xfrm>
            <a:off x="4038600" y="635670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6-04 at 1.1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0"/>
            <a:ext cx="10434167" cy="6858000"/>
          </a:xfrm>
          <a:prstGeom prst="rect">
            <a:avLst/>
          </a:prstGeom>
        </p:spPr>
      </p:pic>
    </p:spTree>
    <p:extLst>
      <p:ext uri="{BB962C8B-B14F-4D97-AF65-F5344CB8AC3E}">
        <p14:creationId xmlns:p14="http://schemas.microsoft.com/office/powerpoint/2010/main" val="215470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6-04 at 1.20.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729603" cy="6868404"/>
          </a:xfrm>
          <a:prstGeom prst="rect">
            <a:avLst/>
          </a:prstGeom>
        </p:spPr>
      </p:pic>
    </p:spTree>
    <p:extLst>
      <p:ext uri="{BB962C8B-B14F-4D97-AF65-F5344CB8AC3E}">
        <p14:creationId xmlns:p14="http://schemas.microsoft.com/office/powerpoint/2010/main" val="359146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6-04 at 1.17.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0591800" cy="7036406"/>
          </a:xfrm>
          <a:prstGeom prst="rect">
            <a:avLst/>
          </a:prstGeom>
        </p:spPr>
      </p:pic>
    </p:spTree>
    <p:extLst>
      <p:ext uri="{BB962C8B-B14F-4D97-AF65-F5344CB8AC3E}">
        <p14:creationId xmlns:p14="http://schemas.microsoft.com/office/powerpoint/2010/main" val="166935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560628" cy="5105400"/>
          </a:xfrm>
        </p:spPr>
        <p:txBody>
          <a:bodyPr/>
          <a:lstStyle/>
          <a:p>
            <a:pPr marL="401638" indent="-401638">
              <a:spcBef>
                <a:spcPts val="0"/>
              </a:spcBef>
              <a:buAutoNum type="arabicPeriod"/>
              <a:tabLst>
                <a:tab pos="336550" algn="l"/>
              </a:tabLst>
            </a:pPr>
            <a:endParaRPr lang="en-US" sz="2800" dirty="0">
              <a:latin typeface="Candara" charset="0"/>
              <a:ea typeface="Candara" charset="0"/>
              <a:cs typeface="Candara" charset="0"/>
            </a:endParaRPr>
          </a:p>
          <a:p>
            <a:pPr marL="401638" indent="-401638">
              <a:spcBef>
                <a:spcPts val="0"/>
              </a:spcBef>
              <a:buAutoNum type="arabicPeriod"/>
              <a:tabLst>
                <a:tab pos="336550" algn="l"/>
              </a:tabLst>
            </a:pPr>
            <a:r>
              <a:rPr lang="en-US" sz="2800" dirty="0">
                <a:latin typeface="Candara" charset="0"/>
                <a:ea typeface="Candara" charset="0"/>
                <a:cs typeface="Candara" charset="0"/>
              </a:rPr>
              <a:t>What has God taught you about his heart and his Kingdom today? </a:t>
            </a:r>
          </a:p>
          <a:p>
            <a:pPr marL="401638" indent="-401638">
              <a:spcBef>
                <a:spcPts val="0"/>
              </a:spcBef>
              <a:buAutoNum type="arabicPeriod"/>
              <a:tabLst>
                <a:tab pos="336550" algn="l"/>
              </a:tabLst>
            </a:pPr>
            <a:endParaRPr lang="en-US" sz="2800" dirty="0">
              <a:latin typeface="Candara" charset="0"/>
              <a:ea typeface="Candara" charset="0"/>
              <a:cs typeface="Candara" charset="0"/>
            </a:endParaRPr>
          </a:p>
          <a:p>
            <a:pPr marL="401638" indent="-401638">
              <a:spcBef>
                <a:spcPts val="0"/>
              </a:spcBef>
              <a:buAutoNum type="arabicPeriod"/>
              <a:tabLst>
                <a:tab pos="336550" algn="l"/>
              </a:tabLst>
            </a:pPr>
            <a:r>
              <a:rPr lang="en-US" sz="2800" dirty="0">
                <a:latin typeface="Candara" charset="0"/>
                <a:ea typeface="Candara" charset="0"/>
                <a:cs typeface="Candara" charset="0"/>
              </a:rPr>
              <a:t> In your life, who are the marginalized? Who has God placed on your heart?</a:t>
            </a:r>
          </a:p>
          <a:p>
            <a:pPr marL="401638" indent="-401638">
              <a:spcBef>
                <a:spcPts val="0"/>
              </a:spcBef>
              <a:buAutoNum type="arabicPeriod"/>
              <a:tabLst>
                <a:tab pos="336550" algn="l"/>
              </a:tabLst>
            </a:pPr>
            <a:endParaRPr lang="en-US" sz="2800" dirty="0">
              <a:latin typeface="Candara" charset="0"/>
              <a:ea typeface="Candara" charset="0"/>
              <a:cs typeface="Candara" charset="0"/>
            </a:endParaRPr>
          </a:p>
          <a:p>
            <a:pPr marL="401638" indent="-401638">
              <a:spcBef>
                <a:spcPts val="0"/>
              </a:spcBef>
              <a:buFont typeface="Arial" charset="0"/>
              <a:buAutoNum type="arabicPeriod"/>
              <a:tabLst>
                <a:tab pos="336550" algn="l"/>
              </a:tabLst>
            </a:pPr>
            <a:r>
              <a:rPr lang="en-US" sz="2800" dirty="0">
                <a:latin typeface="Candara" charset="0"/>
                <a:ea typeface="Candara" charset="0"/>
                <a:cs typeface="Candara" charset="0"/>
              </a:rPr>
              <a:t>They are waiting for hope, what next steps can you take towards loving them in person or in the flesh (incarnational ministry)?</a:t>
            </a:r>
          </a:p>
          <a:p>
            <a:pPr marL="401638" indent="-401638">
              <a:spcBef>
                <a:spcPts val="0"/>
              </a:spcBef>
              <a:buAutoNum type="arabicPeriod"/>
              <a:tabLst>
                <a:tab pos="336550" algn="l"/>
              </a:tabLst>
            </a:pPr>
            <a:endParaRPr lang="en-US" sz="2800" dirty="0">
              <a:latin typeface="Candara" charset="0"/>
              <a:ea typeface="Candara" charset="0"/>
              <a:cs typeface="Candara" charset="0"/>
            </a:endParaRPr>
          </a:p>
          <a:p>
            <a:pPr marL="401638" indent="-401638">
              <a:spcBef>
                <a:spcPts val="0"/>
              </a:spcBef>
              <a:buAutoNum type="arabicPeriod"/>
              <a:tabLst>
                <a:tab pos="336550" algn="l"/>
              </a:tabLst>
            </a:pPr>
            <a:endParaRPr lang="en-US" sz="2800" dirty="0">
              <a:latin typeface="Candara" charset="0"/>
              <a:ea typeface="Candara" charset="0"/>
              <a:cs typeface="Candara" charset="0"/>
            </a:endParaRPr>
          </a:p>
          <a:p>
            <a:pPr marL="401638" indent="-401638">
              <a:spcBef>
                <a:spcPts val="0"/>
              </a:spcBef>
              <a:buAutoNum type="arabicPeriod"/>
              <a:tabLst>
                <a:tab pos="336550" algn="l"/>
              </a:tabLst>
            </a:pPr>
            <a:endParaRPr lang="en-US" sz="2000" dirty="0">
              <a:latin typeface="Candara" charset="0"/>
              <a:ea typeface="Candara" charset="0"/>
              <a:cs typeface="Candara" charset="0"/>
            </a:endParaRPr>
          </a:p>
          <a:p>
            <a:pPr>
              <a:spcBef>
                <a:spcPts val="0"/>
              </a:spcBef>
              <a:tabLst>
                <a:tab pos="336550" algn="l"/>
              </a:tabLst>
            </a:pPr>
            <a:endParaRPr lang="en-US" sz="2000" dirty="0">
              <a:latin typeface="Candara" charset="0"/>
              <a:ea typeface="Candara" charset="0"/>
              <a:cs typeface="Candara" charset="0"/>
            </a:endParaRPr>
          </a:p>
        </p:txBody>
      </p:sp>
    </p:spTree>
    <p:extLst>
      <p:ext uri="{BB962C8B-B14F-4D97-AF65-F5344CB8AC3E}">
        <p14:creationId xmlns:p14="http://schemas.microsoft.com/office/powerpoint/2010/main" val="282007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510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362200"/>
            <a:ext cx="11074400" cy="6858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God’s Heart for the Marginalized</a:t>
            </a:r>
          </a:p>
        </p:txBody>
      </p:sp>
      <p:sp>
        <p:nvSpPr>
          <p:cNvPr id="129027" name="Rectangle 3"/>
          <p:cNvSpPr>
            <a:spLocks noGrp="1" noChangeArrowheads="1"/>
          </p:cNvSpPr>
          <p:nvPr>
            <p:ph type="body" idx="4294967295"/>
          </p:nvPr>
        </p:nvSpPr>
        <p:spPr>
          <a:xfrm>
            <a:off x="838200" y="3048000"/>
            <a:ext cx="10287000" cy="2442148"/>
          </a:xfrm>
        </p:spPr>
        <p:txBody>
          <a:bodyPr/>
          <a:lstStyle/>
          <a:p>
            <a:pPr marL="0" indent="0" algn="ctr" eaLnBrk="1" hangingPunct="1">
              <a:buNone/>
              <a:defRPr/>
            </a:pPr>
            <a:r>
              <a:rPr lang="en-US" b="1" i="1" dirty="0">
                <a:effectLst>
                  <a:outerShdw blurRad="38100" dist="38100" dir="2700000" algn="tl">
                    <a:srgbClr val="DDDDDD"/>
                  </a:outerShdw>
                </a:effectLst>
                <a:latin typeface="Candara" charset="0"/>
                <a:ea typeface="MS PGothic" charset="0"/>
                <a:cs typeface="Arial" charset="0"/>
              </a:rPr>
              <a:t>Missions Month Week #3 Message</a:t>
            </a:r>
          </a:p>
          <a:p>
            <a:pPr marL="0" indent="0" algn="ctr" eaLnBrk="1" hangingPunct="1">
              <a:buNone/>
              <a:defRPr/>
            </a:pPr>
            <a:r>
              <a:rPr lang="en-US" i="1" dirty="0">
                <a:effectLst>
                  <a:outerShdw blurRad="38100" dist="38100" dir="2700000" algn="tl">
                    <a:srgbClr val="DDDDDD"/>
                  </a:outerShdw>
                </a:effectLst>
                <a:latin typeface="Candara" charset="0"/>
                <a:ea typeface="MS PGothic" charset="0"/>
                <a:cs typeface="Arial" charset="0"/>
              </a:rPr>
              <a:t>Luke 4:14-30</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March 18,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Abe Park</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88794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90600"/>
            <a:ext cx="9906000" cy="5410200"/>
          </a:xfrm>
        </p:spPr>
        <p:txBody>
          <a:bodyPr/>
          <a:lstStyle/>
          <a:p>
            <a:r>
              <a:rPr lang="en-US" sz="3600" dirty="0"/>
              <a:t>“The Spirit of the Lord is upon me,</a:t>
            </a:r>
            <a:br>
              <a:rPr lang="en-US" sz="3600" dirty="0"/>
            </a:br>
            <a:r>
              <a:rPr lang="en-US" sz="3600" dirty="0"/>
              <a:t>    because he has anointed me</a:t>
            </a:r>
            <a:br>
              <a:rPr lang="en-US" sz="3600" dirty="0"/>
            </a:br>
            <a:r>
              <a:rPr lang="en-US" sz="3600" dirty="0"/>
              <a:t>    to proclaim good news to the poor.</a:t>
            </a:r>
            <a:br>
              <a:rPr lang="en-US" sz="3600" dirty="0"/>
            </a:br>
            <a:r>
              <a:rPr lang="en-US" sz="3600" dirty="0"/>
              <a:t>He has sent me to proclaim liberty to the captives</a:t>
            </a:r>
            <a:br>
              <a:rPr lang="en-US" sz="3600" dirty="0"/>
            </a:br>
            <a:r>
              <a:rPr lang="en-US" sz="3600" dirty="0"/>
              <a:t>    and recovering of sight to the blind,</a:t>
            </a:r>
            <a:br>
              <a:rPr lang="en-US" sz="3600" dirty="0"/>
            </a:br>
            <a:r>
              <a:rPr lang="en-US" sz="3600" dirty="0"/>
              <a:t>    to set at liberty those who are oppressed,</a:t>
            </a:r>
            <a:br>
              <a:rPr lang="en-US" sz="3600" dirty="0"/>
            </a:br>
            <a:r>
              <a:rPr lang="en-US" sz="3600" baseline="30000" dirty="0"/>
              <a:t> </a:t>
            </a:r>
            <a:r>
              <a:rPr lang="en-US" sz="3600" dirty="0"/>
              <a:t>to proclaim the year of the Lord's favor.”</a:t>
            </a:r>
          </a:p>
          <a:p>
            <a:pPr algn="r"/>
            <a:r>
              <a:rPr lang="en-US" sz="3600" dirty="0"/>
              <a:t> – Luke 4:18-19</a:t>
            </a:r>
          </a:p>
          <a:p>
            <a:endParaRPr lang="en-US" sz="4000" dirty="0"/>
          </a:p>
        </p:txBody>
      </p:sp>
    </p:spTree>
    <p:extLst>
      <p:ext uri="{BB962C8B-B14F-4D97-AF65-F5344CB8AC3E}">
        <p14:creationId xmlns:p14="http://schemas.microsoft.com/office/powerpoint/2010/main" val="295832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10591800" cy="4525963"/>
          </a:xfrm>
        </p:spPr>
        <p:txBody>
          <a:bodyPr/>
          <a:lstStyle/>
          <a:p>
            <a:r>
              <a:rPr lang="en-US" sz="3600" dirty="0"/>
              <a:t>	</a:t>
            </a:r>
          </a:p>
          <a:p>
            <a:r>
              <a:rPr lang="en-US" sz="3600" dirty="0"/>
              <a:t>According to Luke, Jesus’ first public announcement claims that he is the fulfillment of the Old Testament prediction. The messiah has come and with him the new era of the “Lord’s favor”—the kingdom of God.</a:t>
            </a:r>
          </a:p>
          <a:p>
            <a:endParaRPr lang="en-US" sz="3600" dirty="0"/>
          </a:p>
        </p:txBody>
      </p:sp>
    </p:spTree>
    <p:extLst>
      <p:ext uri="{BB962C8B-B14F-4D97-AF65-F5344CB8AC3E}">
        <p14:creationId xmlns:p14="http://schemas.microsoft.com/office/powerpoint/2010/main" val="352950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10820400" cy="5867400"/>
          </a:xfrm>
        </p:spPr>
        <p:txBody>
          <a:bodyPr/>
          <a:lstStyle/>
          <a:p>
            <a:pPr algn="just"/>
            <a:r>
              <a:rPr lang="en-US" sz="3400" dirty="0"/>
              <a:t>	</a:t>
            </a:r>
            <a:r>
              <a:rPr lang="en-US" sz="3200" dirty="0"/>
              <a:t>Here is the particular message which made the people of Nazareth Angry. Jesus was saying to them that often in the history of Israel it had been shown that God’s goodness could not be appropriated by those who thought they had a special claim on God, but that it went out to all those who were eager and receptive—and those who were thus eager might be not those of orthodox privilege, but the stranger and the alien. Always there is a tendency to resent that. A church wants to keep its religious privileges to itself; it does not want to be annoyed with unduly difficult claims for Christian missions. </a:t>
            </a:r>
          </a:p>
          <a:p>
            <a:endParaRPr lang="en-US" sz="3400" dirty="0"/>
          </a:p>
        </p:txBody>
      </p:sp>
    </p:spTree>
    <p:extLst>
      <p:ext uri="{BB962C8B-B14F-4D97-AF65-F5344CB8AC3E}">
        <p14:creationId xmlns:p14="http://schemas.microsoft.com/office/powerpoint/2010/main" val="163220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10820400" cy="5867400"/>
          </a:xfrm>
        </p:spPr>
        <p:txBody>
          <a:bodyPr/>
          <a:lstStyle/>
          <a:p>
            <a:pPr algn="just"/>
            <a:r>
              <a:rPr lang="en-US" sz="3400" dirty="0"/>
              <a:t>	</a:t>
            </a:r>
            <a:r>
              <a:rPr lang="en-US" sz="3200" dirty="0"/>
              <a:t>The  congregations’ business, it thinks, is to nurture its own life, and moreover, it is God’s business that this previous life of its own should be thus nurtured. Men who decide the policies of nations in their legislative assemblies often have the same idea; whatever happens, the nation’s special interests must stand first.  Anyone who suggests that other peoples of the earth might be equally important in God’s sight is to be pushed aside as an intolerable nuisance. </a:t>
            </a:r>
          </a:p>
          <a:p>
            <a:pPr algn="r"/>
            <a:r>
              <a:rPr lang="en-US" sz="3200" dirty="0"/>
              <a:t> (The Interpreters Bible: Luke, p. 95)</a:t>
            </a:r>
          </a:p>
        </p:txBody>
      </p:sp>
    </p:spTree>
    <p:extLst>
      <p:ext uri="{BB962C8B-B14F-4D97-AF65-F5344CB8AC3E}">
        <p14:creationId xmlns:p14="http://schemas.microsoft.com/office/powerpoint/2010/main" val="62340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3-17 at 9.0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0365"/>
            <a:ext cx="11835383" cy="7112610"/>
          </a:xfrm>
          <a:prstGeom prst="rect">
            <a:avLst/>
          </a:prstGeom>
        </p:spPr>
      </p:pic>
    </p:spTree>
    <p:extLst>
      <p:ext uri="{BB962C8B-B14F-4D97-AF65-F5344CB8AC3E}">
        <p14:creationId xmlns:p14="http://schemas.microsoft.com/office/powerpoint/2010/main" val="305360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7-06-04 at 1.16.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858500" cy="7239000"/>
          </a:xfrm>
          <a:prstGeom prst="rect">
            <a:avLst/>
          </a:prstGeom>
        </p:spPr>
      </p:pic>
    </p:spTree>
    <p:extLst>
      <p:ext uri="{BB962C8B-B14F-4D97-AF65-F5344CB8AC3E}">
        <p14:creationId xmlns:p14="http://schemas.microsoft.com/office/powerpoint/2010/main" val="173865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6-04 at 1.1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74"/>
            <a:ext cx="10268348" cy="6855126"/>
          </a:xfrm>
          <a:prstGeom prst="rect">
            <a:avLst/>
          </a:prstGeom>
        </p:spPr>
      </p:pic>
    </p:spTree>
    <p:extLst>
      <p:ext uri="{BB962C8B-B14F-4D97-AF65-F5344CB8AC3E}">
        <p14:creationId xmlns:p14="http://schemas.microsoft.com/office/powerpoint/2010/main" val="31714097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50037</TotalTime>
  <Words>86</Words>
  <Application>Microsoft Macintosh PowerPoint</Application>
  <PresentationFormat>Widescreen</PresentationFormat>
  <Paragraphs>22</Paragraphs>
  <Slides>14</Slides>
  <Notes>2</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14</vt:i4>
      </vt:variant>
    </vt:vector>
  </HeadingPairs>
  <TitlesOfParts>
    <vt:vector size="36" baseType="lpstr">
      <vt:lpstr>ＭＳ Ｐゴシック</vt:lpstr>
      <vt:lpstr>ＭＳ Ｐゴシック</vt: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19_Default Design</vt:lpstr>
      <vt:lpstr>7_Default Design</vt:lpstr>
      <vt:lpstr>2_Normal</vt:lpstr>
      <vt:lpstr>PowerPoint Presentation</vt:lpstr>
      <vt:lpstr>God’s Heart for the Marginalized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3223</cp:revision>
  <cp:lastPrinted>2016-10-16T14:21:14Z</cp:lastPrinted>
  <dcterms:created xsi:type="dcterms:W3CDTF">2007-10-20T20:09:35Z</dcterms:created>
  <dcterms:modified xsi:type="dcterms:W3CDTF">2018-03-18T20:56:48Z</dcterms:modified>
  <cp:category/>
</cp:coreProperties>
</file>